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3e484291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3e484291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0d3015ea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0d3015ea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0d3015eac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0d3015eac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0d3015eac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0d3015eac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0d3015e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0d3015e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0d3015e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0d3015e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0d3015e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0d3015e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0d3015eac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0d3015eac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658bf17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658bf17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0d3015ea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0d3015ea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0d3015ea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0d3015ea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3e484291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3e484291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0d3015e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0d3015e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65851ffc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65851ffc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7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0d3015ea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0d3015ea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0d3015ea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0d3015e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0d3015ea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0d3015ea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d3015e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0d3015e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0d3015ea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0d3015ea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0d3015ea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0d3015ea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3" name="Google Shape;83;p1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" y="48780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data.census.gov/" TargetMode="External"/><Relationship Id="rId5" Type="http://schemas.openxmlformats.org/officeDocument/2006/relationships/hyperlink" Target="https://data.ca.gov/dataset/ca-geographic-boundari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ata.census.gov/" TargetMode="External"/><Relationship Id="rId4" Type="http://schemas.openxmlformats.org/officeDocument/2006/relationships/hyperlink" Target="https://data.ca.gov/dataset/ca-geographic-boundaries" TargetMode="External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drive/folders/1uCELlxb4vv5Ec7-y_AFU8LDqCWbwgyol?usp=drive_link" TargetMode="External"/><Relationship Id="rId4" Type="http://schemas.openxmlformats.org/officeDocument/2006/relationships/hyperlink" Target="https://docs.google.com/spreadsheets/d/1XJLlo_MCp76QglgxQc6HZ6Cv80saf4Zw/edit#gid=1238585116" TargetMode="External"/><Relationship Id="rId5" Type="http://schemas.openxmlformats.org/officeDocument/2006/relationships/hyperlink" Target="https://resourcewatch.org/data/explore/wat026rw1-Wastewater-Treatment-Plants-US?section=Discover&amp;selectedCollection=&amp;zoom=3.0320783069706443&amp;lat=34.84371939130565&amp;lng=-77.25235680109505&amp;pitch=0&amp;bearing=0&amp;basemap=dark&amp;labels=light&amp;layers=%255B%257B%2522dataset%2522%253A%2522a8581e62-63dd-4973-bb2a-b29552ad9e37%2522%252C%2522opacity%2522%253A1%252C%2522layer%2522%253A%2522d1728c21-ebbc-46e3-b3c2-55e47da39d21%2522%257D%255D&amp;aoi=&amp;page=1&amp;sort=most-viewed&amp;sortDirection=-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drive.google.com/file/d/1ldA6KYVnDu_P0VOsmLS-PB5rPZwzUSgh/view" TargetMode="External"/><Relationship Id="rId5" Type="http://schemas.openxmlformats.org/officeDocument/2006/relationships/hyperlink" Target="https://drive.google.com/file/d/1S7pKbpdcThF0QzlsoDXvW1ttdBYU61m-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s://drive.google.com/file/d/10vp5FIToO7-ZQKTlEXS9gbNQaXSvoQMH/view?usp=sharing" TargetMode="External"/><Relationship Id="rId5" Type="http://schemas.openxmlformats.org/officeDocument/2006/relationships/hyperlink" Target="https://drive.google.com/file/d/1zL5lHp_zDD8nG5he791gH3NHdAiuFyKl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ctrTitle"/>
          </p:nvPr>
        </p:nvSpPr>
        <p:spPr>
          <a:xfrm>
            <a:off x="729450" y="1322450"/>
            <a:ext cx="76881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WWTP Project End-of-Semester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729452" y="37006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175"/>
              <a:t>November</a:t>
            </a:r>
            <a:r>
              <a:rPr b="1" lang="en" sz="2175"/>
              <a:t> 30, 2023</a:t>
            </a:r>
            <a:endParaRPr b="1" sz="217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217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00"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601" y="2453250"/>
            <a:ext cx="2701825" cy="24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Num. of Potential WWTPs across states from OSM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5189" l="2527" r="2442" t="5493"/>
          <a:stretch/>
        </p:blipFill>
        <p:spPr>
          <a:xfrm>
            <a:off x="1680725" y="1245600"/>
            <a:ext cx="7208602" cy="386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750" y="4575300"/>
            <a:ext cx="746945" cy="3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312" y="4036500"/>
            <a:ext cx="1344901" cy="91902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6">
            <a:alphaModFix/>
          </a:blip>
          <a:srcRect b="0" l="8944" r="1968" t="4534"/>
          <a:stretch/>
        </p:blipFill>
        <p:spPr>
          <a:xfrm>
            <a:off x="172300" y="2605675"/>
            <a:ext cx="1508424" cy="1289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7">
            <a:alphaModFix/>
          </a:blip>
          <a:srcRect b="20000" l="33400" r="25547" t="22857"/>
          <a:stretch/>
        </p:blipFill>
        <p:spPr>
          <a:xfrm>
            <a:off x="976475" y="3028650"/>
            <a:ext cx="244350" cy="1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8">
            <a:alphaModFix/>
          </a:blip>
          <a:srcRect b="31025" l="26733" r="38279" t="32348"/>
          <a:stretch/>
        </p:blipFill>
        <p:spPr>
          <a:xfrm>
            <a:off x="1198375" y="4696375"/>
            <a:ext cx="157025" cy="1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</a:t>
            </a:r>
            <a:r>
              <a:rPr lang="en"/>
              <a:t> – TX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3730151" y="664175"/>
            <a:ext cx="5241250" cy="43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287175" y="1462100"/>
            <a:ext cx="4036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Plotting Wastewater Treatment Plant Locations on Population Distribution Map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0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Census Bureau</a:t>
            </a: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California Open Data Portal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Majority of WWTP are located in proximity to municipality.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Area with larger population tends to have more WWTPs.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○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Dallas, Houston, Austin, San Antonio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Some WWTPs are located in less densely populated areas, possibly serving smaller communities or industrial facilities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8271400" y="1131500"/>
            <a:ext cx="59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Population</a:t>
            </a:r>
            <a:endParaRPr sz="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</a:t>
            </a:r>
            <a:r>
              <a:rPr lang="en"/>
              <a:t> – TX</a:t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287175" y="1462100"/>
            <a:ext cx="33576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Plotting Wastewater Treatment Plant Locations on Income Distribution Map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Income: Median Household Income in 2015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0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Census Bureau</a:t>
            </a: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California Open Data Portal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No significant correlation was found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5">
            <a:alphaModFix/>
          </a:blip>
          <a:srcRect b="0" l="0" r="3119" t="0"/>
          <a:stretch/>
        </p:blipFill>
        <p:spPr>
          <a:xfrm>
            <a:off x="3622450" y="664175"/>
            <a:ext cx="5291149" cy="43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8271400" y="1131500"/>
            <a:ext cx="59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Income</a:t>
            </a:r>
            <a:endParaRPr sz="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from Renan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729450" y="2078875"/>
            <a:ext cx="7688700" cy="28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Using CA.gov website, filtered based on: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Results in 2,017 locations → Additional filtering of Place/Project Type = Only Wastewater Treatment Facility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Results in 1,058 locations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But is this a true number?</a:t>
            </a:r>
            <a:endParaRPr sz="1700"/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0" t="50072"/>
          <a:stretch/>
        </p:blipFill>
        <p:spPr>
          <a:xfrm>
            <a:off x="1297850" y="2571750"/>
            <a:ext cx="7306025" cy="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WWTP Examples from CA.gov (Correct Tagging)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113500" y="1901325"/>
            <a:ext cx="390300" cy="38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1204513" y="1900425"/>
            <a:ext cx="95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Agency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4232713" y="1900425"/>
            <a:ext cx="95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Facility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6799475" y="1900425"/>
            <a:ext cx="191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Latitude, Longitude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182125" y="4632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 Cypress Avenue, Redding, CA 96001-6071</a:t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3437713" y="4632700"/>
            <a:ext cx="254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6475 Airport Road, Anderson, CA 96007</a:t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6453888" y="4632700"/>
            <a:ext cx="26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40.4722, -122.294071</a:t>
            </a:r>
            <a:endParaRPr sz="9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Sacramento River, CA</a:t>
            </a:r>
            <a:endParaRPr sz="9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95" y="2284425"/>
            <a:ext cx="2222269" cy="22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875" y="2285337"/>
            <a:ext cx="3716388" cy="194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2863" y="2284425"/>
            <a:ext cx="2272937" cy="177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WWTP Examples from CA.gov (Incorrect Tagging)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113500" y="1901325"/>
            <a:ext cx="390300" cy="38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75" y="2284425"/>
            <a:ext cx="3136500" cy="2277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1663975" y="1900425"/>
            <a:ext cx="95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Agency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775" y="2284425"/>
            <a:ext cx="2467675" cy="227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4569263" y="1900425"/>
            <a:ext cx="95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Facility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650" y="2284875"/>
            <a:ext cx="2288927" cy="22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>
            <a:off x="6566263" y="1900425"/>
            <a:ext cx="191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Latitude, Longitude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639325" y="4632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P.O. Box 128, Rancho Santa Fe, CA 92067</a:t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3774263" y="4632700"/>
            <a:ext cx="254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35671 Kings Canyon Road, Dunlap, CA 93621</a:t>
            </a: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6220675" y="4632700"/>
            <a:ext cx="26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36.760916, -119.112263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Kings Canyon Joint Unified School District, CA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WWTP Examples from CA.gov (Wrong Tagging)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1206763" y="2057063"/>
            <a:ext cx="95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Agency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3916275" y="2057075"/>
            <a:ext cx="95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Facility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6133325" y="2057075"/>
            <a:ext cx="191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Latitude, Longitude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113500" y="44561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8555 Sonoma Highway, Kenwood, CA 95452</a:t>
            </a:r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3421001" y="4456150"/>
            <a:ext cx="284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8555 Sonoma Highway, Kenwood, CA 95452</a:t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50" y="2455125"/>
            <a:ext cx="3108561" cy="15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113500" y="1901325"/>
            <a:ext cx="390300" cy="38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325" y="2441975"/>
            <a:ext cx="1760620" cy="160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275" y="2444938"/>
            <a:ext cx="3461824" cy="159668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6261400" y="4456150"/>
            <a:ext cx="26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38.422783, -122.554662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Chateau St Jean Winery WW Ponds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729450" y="1853850"/>
            <a:ext cx="7688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Continue tagging the rest of the states from OSM to build up training data</a:t>
            </a:r>
            <a:endParaRPr sz="17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Develop and fine-tune a segmentation model with the training data we </a:t>
            </a:r>
            <a:r>
              <a:rPr lang="en" sz="1700"/>
              <a:t>obtained from OSM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Download images from EPA/gov as candidate model input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Segment candidate images using model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 (Continued)</a:t>
            </a:r>
            <a:endParaRPr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729450" y="1316875"/>
            <a:ext cx="4548000" cy="17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Utilize computer vision algorithms</a:t>
            </a:r>
            <a:endParaRPr sz="16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Image segmentation model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 b="0" l="0" r="1068" t="0"/>
          <a:stretch/>
        </p:blipFill>
        <p:spPr>
          <a:xfrm>
            <a:off x="5323100" y="632850"/>
            <a:ext cx="3767925" cy="441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mote Sensing | Free Full-Text | Object Detection in Remote Sensing Images  via Multi-Feature Pyramid Network with Receptive Field Block"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125" y="3045575"/>
            <a:ext cx="3571200" cy="20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0" y="4516250"/>
            <a:ext cx="1865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https://www.mdpi.com/2072-4292/13/5/862#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729450" y="2025300"/>
            <a:ext cx="4280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Object detection model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Tag more WWTPs nationally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Fine-tune models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for Christine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Could your team review our Maybe list for CA and TX to give us more insights when we tag other states?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Seeing that NPDES is a national requirement/regulation, can we assume all states have a control board similar to CA to augment our OSM/EPA datasets?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29450" y="2078875"/>
            <a:ext cx="76887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Summary of </a:t>
            </a:r>
            <a:r>
              <a:rPr lang="en" sz="1800"/>
              <a:t>this semester-long project progress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Future Plan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Google drive folder of this project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Link for CA Gov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EPA Link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078875"/>
            <a:ext cx="7688700" cy="28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California + Texas Manual Tagging Done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List of potential WWTPs for all states created based on OSM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EPA data explored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List from Renan explored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325" y="2415525"/>
            <a:ext cx="1213176" cy="12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950" y="2415525"/>
            <a:ext cx="2026578" cy="12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800" y="2415525"/>
            <a:ext cx="1213174" cy="112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525" y="2415524"/>
            <a:ext cx="1427303" cy="12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315439" y="3929450"/>
            <a:ext cx="185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Approved List of 40 Solar Verified WWTP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319739" y="3929450"/>
            <a:ext cx="185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OpenStreetMap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533277" y="3929450"/>
            <a:ext cx="185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EPA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636925" y="3929450"/>
            <a:ext cx="202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 State Water Resources Control Board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Methodology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006250"/>
            <a:ext cx="8265748" cy="21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Methodology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75" y="1787075"/>
            <a:ext cx="7384250" cy="30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1050050" y="301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Google Shape;145;p2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49" y="1976225"/>
            <a:ext cx="4801026" cy="29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5918200" y="2318000"/>
            <a:ext cx="30381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Out of 3104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Percentage Range: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3.737% ~ 9.632%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Excel Sheet: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Yes List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Yes + Maybe List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 WWTP Tagging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 WWTP Tagging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729450" y="2078875"/>
            <a:ext cx="366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Distance defining the two WWTPs are the same: 1 km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17 </a:t>
            </a:r>
            <a:r>
              <a:rPr lang="en" sz="1600"/>
              <a:t>WWTPs in common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4168" l="0" r="0" t="1304"/>
          <a:stretch/>
        </p:blipFill>
        <p:spPr>
          <a:xfrm>
            <a:off x="4739250" y="557575"/>
            <a:ext cx="4200376" cy="458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</a:t>
            </a:r>
            <a:r>
              <a:rPr lang="en"/>
              <a:t> WWTP Tagging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0" y="1853850"/>
            <a:ext cx="5320197" cy="32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5542325" y="1794225"/>
            <a:ext cx="35355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Out of 543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Percentage Range: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36.50% ~ 55.62%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Black Images: 92 (16.94%)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7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Related to the specified time period that we need to input for Google Earth API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Higher Ratio than CA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Excel Sheet: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Yes List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Yes + Maybe List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